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Raleway" charset="0"/>
      <p:regular r:id="rId9"/>
      <p:bold r:id="rId10"/>
      <p:italic r:id="rId11"/>
      <p:boldItalic r:id="rId12"/>
    </p:embeddedFont>
    <p:embeddedFont>
      <p:font typeface="Lato"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0586" autoAdjust="0"/>
  </p:normalViewPr>
  <p:slideViewPr>
    <p:cSldViewPr>
      <p:cViewPr>
        <p:scale>
          <a:sx n="100" d="100"/>
          <a:sy n="100" d="100"/>
        </p:scale>
        <p:origin x="-504" y="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43451174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e232c53a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e232c53a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Choose a movie portraying people interacting with technology ← THIS WILL LIKELY ALSO BE THE SUBJECT OF YOUR FINAL ESSAY, FEEL FREE TO CANVAS MESSAGE PROF. KNIGHT FOR EARLY FEEDBACK IF YOU WOULD LIKE… (leave a business day for my reply if you can)</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Include an image relating to the film or ideas in the film. </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Include the title of the film.</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State a full citation of the film, including year and producer.</a:t>
            </a:r>
            <a:endParaRPr sz="1400" dirty="0">
              <a:solidFill>
                <a:srgbClr val="13D31E"/>
              </a:solidFill>
              <a:latin typeface="Lato"/>
              <a:ea typeface="Lato"/>
              <a:cs typeface="Lato"/>
              <a:sym typeface="La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b01fdcfa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b01fdcfa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Choose a movie portraying people interacting with technology</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Summarize the plot of the film in ~200 words, make sure to identify important characters and/or technologies you will reference later.</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Include additional images</a:t>
            </a:r>
            <a:endParaRPr sz="1400" dirty="0">
              <a:solidFill>
                <a:srgbClr val="13D31E"/>
              </a:solidFill>
              <a:latin typeface="Lato"/>
              <a:ea typeface="Lato"/>
              <a:cs typeface="Lato"/>
              <a:sym typeface="La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b01fdcfa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b01fdcfa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Choose an ethical issue portrayed in the movie you watched:</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In a bolded first sentence, identify and describe an ethical issue explored/exposed in the film (that relates to computer science!).</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Next, provide background for this ethical issue (one paragraph). What was the original intention for the technology or concept behind the ethical issue? </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Next, review the ethical issue in more detail given this background. Explore the positives and negatives.</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Finally, talk about downstream impact. Were there unintended consequences? Why did it turn out in the way it did? Were there ways to have prevented what happened or, alternately, were there actions the characters took that helped in creating a positive outcome?</a:t>
            </a:r>
            <a:endParaRPr sz="1400" dirty="0">
              <a:solidFill>
                <a:srgbClr val="13D31E"/>
              </a:solidFill>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b01fdcfa1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b01fdcfa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u="sng" dirty="0">
                <a:solidFill>
                  <a:srgbClr val="13D31E"/>
                </a:solidFill>
                <a:latin typeface="Lato"/>
                <a:ea typeface="Lato"/>
                <a:cs typeface="Lato"/>
                <a:sym typeface="Lato"/>
              </a:rPr>
              <a:t>Find an article</a:t>
            </a:r>
            <a:r>
              <a:rPr lang="en" sz="1400" b="1" dirty="0">
                <a:solidFill>
                  <a:srgbClr val="13D31E"/>
                </a:solidFill>
                <a:latin typeface="Lato"/>
                <a:ea typeface="Lato"/>
                <a:cs typeface="Lato"/>
                <a:sym typeface="Lato"/>
              </a:rPr>
              <a:t> that relates to the ethical issue that you analyzed in the previous slide:</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Summarize the article and the real-world ethical issue (~100 words)</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Describe how this real-world issue relates to the issue portrayed in the movie (~100 words)</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Acknowledge how the real-world issue is also different from the film world (~50 worlds)</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Add 1-2 images</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Cite your source in the bibliography page.</a:t>
            </a:r>
            <a:endParaRPr sz="1400" dirty="0">
              <a:solidFill>
                <a:srgbClr val="13D31E"/>
              </a:solidFill>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47134b28b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47134b28b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dirty="0">
                <a:solidFill>
                  <a:srgbClr val="13D31E"/>
                </a:solidFill>
                <a:latin typeface="Lato"/>
                <a:ea typeface="Lato"/>
                <a:cs typeface="Lato"/>
                <a:sym typeface="Lato"/>
              </a:rPr>
              <a:t>Come up with three ideas for alternate endings that might address your ethical issue, for each:</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Discuss the technology or policy solution that you are proposing</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Describe the impact you think this change would have on your ethical issue and why (why is super important).</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Are there potential negatives to this idea?</a:t>
            </a:r>
            <a:endParaRPr sz="1400" dirty="0">
              <a:solidFill>
                <a:srgbClr val="13D31E"/>
              </a:solidFill>
              <a:latin typeface="Lato"/>
              <a:ea typeface="Lato"/>
              <a:cs typeface="Lato"/>
              <a:sym typeface="Lato"/>
            </a:endParaRPr>
          </a:p>
          <a:p>
            <a:pPr marL="457200" lvl="0" indent="-317500" algn="l" rtl="0">
              <a:spcBef>
                <a:spcPts val="0"/>
              </a:spcBef>
              <a:spcAft>
                <a:spcPts val="0"/>
              </a:spcAft>
              <a:buClr>
                <a:srgbClr val="13D31E"/>
              </a:buClr>
              <a:buSzPts val="1400"/>
              <a:buFont typeface="Lato"/>
              <a:buAutoNum type="arabicPeriod"/>
            </a:pPr>
            <a:r>
              <a:rPr lang="en" sz="1400" dirty="0">
                <a:solidFill>
                  <a:srgbClr val="13D31E"/>
                </a:solidFill>
                <a:latin typeface="Lato"/>
                <a:ea typeface="Lato"/>
                <a:cs typeface="Lato"/>
                <a:sym typeface="Lato"/>
              </a:rPr>
              <a:t>Why might it still be worth considering?</a:t>
            </a:r>
            <a:endParaRPr sz="1400" dirty="0">
              <a:solidFill>
                <a:srgbClr val="13D31E"/>
              </a:solidFill>
              <a:latin typeface="Lato"/>
              <a:ea typeface="Lato"/>
              <a:cs typeface="Lato"/>
              <a:sym typeface="Lato"/>
            </a:endParaRPr>
          </a:p>
          <a:p>
            <a:pPr marL="457200" lvl="0" indent="0" algn="l" rtl="0">
              <a:spcBef>
                <a:spcPts val="0"/>
              </a:spcBef>
              <a:spcAft>
                <a:spcPts val="0"/>
              </a:spcAft>
              <a:buNone/>
            </a:pPr>
            <a:endParaRPr sz="1400" dirty="0">
              <a:solidFill>
                <a:srgbClr val="13D31E"/>
              </a:solidFill>
              <a:latin typeface="Lato"/>
              <a:ea typeface="Lato"/>
              <a:cs typeface="Lato"/>
              <a:sym typeface="Lato"/>
            </a:endParaRPr>
          </a:p>
          <a:p>
            <a:pPr marL="0" lvl="0" indent="0" algn="l" rtl="0">
              <a:spcBef>
                <a:spcPts val="0"/>
              </a:spcBef>
              <a:spcAft>
                <a:spcPts val="0"/>
              </a:spcAft>
              <a:buNone/>
            </a:pPr>
            <a:r>
              <a:rPr lang="en" sz="1400" dirty="0">
                <a:solidFill>
                  <a:srgbClr val="13D31E"/>
                </a:solidFill>
                <a:latin typeface="Lato"/>
                <a:ea typeface="Lato"/>
                <a:cs typeface="Lato"/>
                <a:sym typeface="Lato"/>
              </a:rPr>
              <a:t>...in doing this three times you will have lots of options to get feedback of potential technology recommendations in your final paper! </a:t>
            </a:r>
            <a:endParaRPr sz="1400" dirty="0">
              <a:solidFill>
                <a:srgbClr val="13D31E"/>
              </a:solidFill>
              <a:latin typeface="Lato"/>
              <a:ea typeface="Lato"/>
              <a:cs typeface="Lato"/>
              <a:sym typeface="La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e232c53a6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1e232c53a6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rgbClr val="13D31E"/>
                </a:solidFill>
                <a:latin typeface="Lato"/>
                <a:ea typeface="Lato"/>
                <a:cs typeface="Lato"/>
                <a:sym typeface="Lato"/>
              </a:rPr>
              <a:t>Using your bibliography tool of choice, </a:t>
            </a:r>
            <a:r>
              <a:rPr lang="en" sz="1400" b="1">
                <a:solidFill>
                  <a:srgbClr val="13D31E"/>
                </a:solidFill>
                <a:latin typeface="Lato"/>
                <a:ea typeface="Lato"/>
                <a:cs typeface="Lato"/>
                <a:sym typeface="Lato"/>
              </a:rPr>
              <a:t>add a bibliography for this project.</a:t>
            </a:r>
            <a:endParaRPr sz="1400">
              <a:solidFill>
                <a:srgbClr val="13D31E"/>
              </a:solidFill>
              <a:latin typeface="Lato"/>
              <a:ea typeface="Lato"/>
              <a:cs typeface="Lato"/>
              <a:sym typeface="Lato"/>
            </a:endParaRPr>
          </a:p>
          <a:p>
            <a:pPr marL="0" lvl="0" indent="0" algn="l" rtl="0">
              <a:spcBef>
                <a:spcPts val="0"/>
              </a:spcBef>
              <a:spcAft>
                <a:spcPts val="0"/>
              </a:spcAft>
              <a:buNone/>
            </a:pPr>
            <a:r>
              <a:rPr lang="en" sz="1400">
                <a:solidFill>
                  <a:srgbClr val="13D31E"/>
                </a:solidFill>
                <a:latin typeface="Lato"/>
                <a:ea typeface="Lato"/>
                <a:cs typeface="Lato"/>
                <a:sym typeface="Lato"/>
              </a:rPr>
              <a:t>Each entry should include these items:</a:t>
            </a:r>
            <a:endParaRPr sz="14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Author name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Title of the article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Publisher</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 date</a:t>
            </a:r>
            <a:endParaRPr sz="1200">
              <a:solidFill>
                <a:srgbClr val="13D31E"/>
              </a:solidFill>
              <a:latin typeface="Lato"/>
              <a:ea typeface="Lato"/>
              <a:cs typeface="Lato"/>
              <a:sym typeface="Lato"/>
            </a:endParaRPr>
          </a:p>
          <a:p>
            <a:pPr marL="457200" lvl="0" indent="-304800" algn="l" rtl="0">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URL</a:t>
            </a:r>
            <a:endParaRPr sz="1200">
              <a:solidFill>
                <a:srgbClr val="13D31E"/>
              </a:solidFill>
              <a:latin typeface="Lato"/>
              <a:ea typeface="Lato"/>
              <a:cs typeface="Lato"/>
              <a:sym typeface="Lato"/>
            </a:endParaRPr>
          </a:p>
          <a:p>
            <a:pPr marL="0" lvl="0" indent="0" algn="l" rtl="0">
              <a:spcBef>
                <a:spcPts val="0"/>
              </a:spcBef>
              <a:spcAft>
                <a:spcPts val="0"/>
              </a:spcAft>
              <a:buNone/>
            </a:pPr>
            <a:endParaRPr sz="1400">
              <a:solidFill>
                <a:srgbClr val="13D31E"/>
              </a:solidFill>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s://www.weforum.org/agenda/2016/10/top-10-ethical-issues-in-artificial-intelligence/"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hyperlink" Target="https://www.pewresearch.org/internet/2018/12/10/solutions-to-address-ais-anticipated-negative-impacts/" TargetMode="External"/><Relationship Id="rId4" Type="http://schemas.openxmlformats.org/officeDocument/2006/relationships/hyperlink" Target="https://www.theguardian.com/technology/2019/mar/28/can-we-stop-robots-outsmarting-humanity-artificial-intelligence-singular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3"/>
          <p:cNvSpPr txBox="1"/>
          <p:nvPr/>
        </p:nvSpPr>
        <p:spPr>
          <a:xfrm>
            <a:off x="0" y="0"/>
            <a:ext cx="9144000" cy="607200"/>
          </a:xfrm>
          <a:prstGeom prst="rect">
            <a:avLst/>
          </a:prstGeom>
          <a:solidFill>
            <a:srgbClr val="FF6600"/>
          </a:solidFill>
          <a:ln>
            <a:noFill/>
          </a:ln>
        </p:spPr>
        <p:txBody>
          <a:bodyPr spcFirstLastPara="1" wrap="square" lIns="91425" tIns="91425" rIns="91425" bIns="91425" anchor="ctr" anchorCtr="0">
            <a:noAutofit/>
          </a:bodyPr>
          <a:lstStyle/>
          <a:p>
            <a:pPr lvl="0" algn="ctr"/>
            <a:r>
              <a:rPr lang="en" sz="3000" b="1" dirty="0" smtClean="0">
                <a:solidFill>
                  <a:schemeClr val="lt1"/>
                </a:solidFill>
                <a:latin typeface="Lato"/>
                <a:ea typeface="Lato"/>
                <a:cs typeface="Lato"/>
                <a:sym typeface="Lato"/>
              </a:rPr>
              <a:t>[</a:t>
            </a:r>
            <a:r>
              <a:rPr lang="en-US" sz="3000" b="1" dirty="0" smtClean="0">
                <a:solidFill>
                  <a:schemeClr val="lt1"/>
                </a:solidFill>
                <a:latin typeface="Lato"/>
                <a:ea typeface="Lato"/>
                <a:cs typeface="Lato"/>
                <a:sym typeface="Lato"/>
              </a:rPr>
              <a:t>Terminator </a:t>
            </a:r>
            <a:r>
              <a:rPr lang="en-US" sz="3000" b="1" dirty="0">
                <a:solidFill>
                  <a:schemeClr val="lt1"/>
                </a:solidFill>
                <a:latin typeface="Lato"/>
                <a:ea typeface="Lato"/>
                <a:cs typeface="Lato"/>
                <a:sym typeface="Lato"/>
              </a:rPr>
              <a:t>2: Judgment Day and The </a:t>
            </a:r>
            <a:r>
              <a:rPr lang="en-US" sz="3000" b="1" dirty="0" smtClean="0">
                <a:solidFill>
                  <a:schemeClr val="lt1"/>
                </a:solidFill>
                <a:latin typeface="Lato"/>
                <a:ea typeface="Lato"/>
                <a:cs typeface="Lato"/>
                <a:sym typeface="Lato"/>
              </a:rPr>
              <a:t>Terminator</a:t>
            </a:r>
            <a:r>
              <a:rPr lang="en" sz="3000" b="1" dirty="0" smtClean="0">
                <a:solidFill>
                  <a:schemeClr val="lt1"/>
                </a:solidFill>
                <a:latin typeface="Lato"/>
                <a:ea typeface="Lato"/>
                <a:cs typeface="Lato"/>
                <a:sym typeface="Lato"/>
              </a:rPr>
              <a:t>]</a:t>
            </a:r>
            <a:endParaRPr sz="3000" b="1" dirty="0">
              <a:solidFill>
                <a:schemeClr val="lt1"/>
              </a:solidFill>
              <a:latin typeface="Lato"/>
              <a:ea typeface="Lato"/>
              <a:cs typeface="Lato"/>
              <a:sym typeface="Lato"/>
            </a:endParaRPr>
          </a:p>
        </p:txBody>
      </p:sp>
      <p:sp>
        <p:nvSpPr>
          <p:cNvPr id="73" name="Google Shape;73;p13"/>
          <p:cNvSpPr txBox="1"/>
          <p:nvPr/>
        </p:nvSpPr>
        <p:spPr>
          <a:xfrm>
            <a:off x="0" y="607200"/>
            <a:ext cx="9144000" cy="37215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lvl="0" algn="ctr"/>
            <a:endParaRPr dirty="0">
              <a:latin typeface="Lato"/>
              <a:ea typeface="Lato"/>
              <a:cs typeface="Lato"/>
              <a:sym typeface="Lato"/>
            </a:endParaRPr>
          </a:p>
        </p:txBody>
      </p:sp>
      <p:sp>
        <p:nvSpPr>
          <p:cNvPr id="74" name="Google Shape;74;p13"/>
          <p:cNvSpPr txBox="1"/>
          <p:nvPr/>
        </p:nvSpPr>
        <p:spPr>
          <a:xfrm>
            <a:off x="0" y="4328700"/>
            <a:ext cx="9144000" cy="814800"/>
          </a:xfrm>
          <a:prstGeom prst="rect">
            <a:avLst/>
          </a:prstGeom>
          <a:noFill/>
          <a:ln>
            <a:noFill/>
          </a:ln>
        </p:spPr>
        <p:txBody>
          <a:bodyPr spcFirstLastPara="1" wrap="square" lIns="91425" tIns="91425" rIns="91425" bIns="91425" anchor="t" anchorCtr="0">
            <a:noAutofit/>
          </a:bodyPr>
          <a:lstStyle/>
          <a:p>
            <a:pPr lvl="0" algn="ctr"/>
            <a:r>
              <a:rPr lang="en-US" dirty="0">
                <a:latin typeface="Lato"/>
                <a:ea typeface="Lato"/>
                <a:cs typeface="Lato"/>
                <a:sym typeface="Lato"/>
              </a:rPr>
              <a:t>Cameron, J., Wisher, W., Schwarzenegger, A., Hamilton, L., Patrick, R., Morton, J., Furlong, E., ... Artisan Home Entertainment (Firm). (2003). Terminator 2: Judgment day. Santa Monica, </a:t>
            </a:r>
            <a:r>
              <a:rPr lang="en-US" dirty="0" err="1">
                <a:latin typeface="Lato"/>
                <a:ea typeface="Lato"/>
                <a:cs typeface="Lato"/>
                <a:sym typeface="Lato"/>
              </a:rPr>
              <a:t>Calif</a:t>
            </a:r>
            <a:r>
              <a:rPr lang="en-US" dirty="0">
                <a:latin typeface="Lato"/>
                <a:ea typeface="Lato"/>
                <a:cs typeface="Lato"/>
                <a:sym typeface="Lato"/>
              </a:rPr>
              <a:t>: Artisan Home Entertainment.</a:t>
            </a:r>
            <a:endParaRPr dirty="0">
              <a:latin typeface="Lato"/>
              <a:ea typeface="Lato"/>
              <a:cs typeface="Lato"/>
              <a:sym typeface="Lato"/>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971550"/>
            <a:ext cx="4495800" cy="2819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txBox="1"/>
          <p:nvPr/>
        </p:nvSpPr>
        <p:spPr>
          <a:xfrm>
            <a:off x="0" y="0"/>
            <a:ext cx="9144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Lato"/>
                <a:ea typeface="Lato"/>
                <a:cs typeface="Lato"/>
                <a:sym typeface="Lato"/>
              </a:rPr>
              <a:t>[movie title] Plot</a:t>
            </a:r>
            <a:endParaRPr sz="3000" b="1">
              <a:solidFill>
                <a:schemeClr val="lt1"/>
              </a:solidFill>
              <a:latin typeface="Lato"/>
              <a:ea typeface="Lato"/>
              <a:cs typeface="Lato"/>
              <a:sym typeface="Lato"/>
            </a:endParaRPr>
          </a:p>
        </p:txBody>
      </p:sp>
      <p:sp>
        <p:nvSpPr>
          <p:cNvPr id="80" name="Google Shape;80;p14"/>
          <p:cNvSpPr txBox="1"/>
          <p:nvPr/>
        </p:nvSpPr>
        <p:spPr>
          <a:xfrm>
            <a:off x="0" y="607200"/>
            <a:ext cx="9144000" cy="4536300"/>
          </a:xfrm>
          <a:prstGeom prst="rect">
            <a:avLst/>
          </a:prstGeom>
          <a:noFill/>
          <a:ln>
            <a:noFill/>
          </a:ln>
        </p:spPr>
        <p:txBody>
          <a:bodyPr spcFirstLastPara="1" wrap="square" lIns="91425" tIns="91425" rIns="91425" bIns="91425" anchor="t" anchorCtr="0">
            <a:noAutofit/>
          </a:bodyPr>
          <a:lstStyle/>
          <a:p>
            <a:pPr lvl="0"/>
            <a:r>
              <a:rPr lang="en" dirty="0" smtClean="0">
                <a:latin typeface="Lato"/>
                <a:ea typeface="Lato"/>
                <a:cs typeface="Lato"/>
                <a:sym typeface="Lato"/>
              </a:rPr>
              <a:t>[</a:t>
            </a:r>
            <a:r>
              <a:rPr lang="en-US" dirty="0">
                <a:latin typeface="Lato"/>
                <a:ea typeface="Lato"/>
                <a:cs typeface="Lato"/>
                <a:sym typeface="Lato"/>
              </a:rPr>
              <a:t>A terminator that has gone rogue (T-1000) with the ability to shape-shift has been sent into the future to kill Sarah's son, John Connor. However, the revamped T-800 has also been assigned and sent back to the future to protect John Connor. John Connor goes on to form a bond with the Terminator T-800 which anyone knows it is a killing machine. T-800 goes on a run to save humanity together with the young John Connor who Sarah Connor can describe as his Knight in shining armor. The movie ends with T-800 lowering itself into the molten steel after getting hold of T-1000. John begins to cry as the same takes place and movie ends with T-800 finishing its task with a thumb up which John ad taught him.</a:t>
            </a:r>
            <a:r>
              <a:rPr lang="en" dirty="0" smtClean="0">
                <a:latin typeface="Lato"/>
                <a:ea typeface="Lato"/>
                <a:cs typeface="Lato"/>
                <a:sym typeface="Lato"/>
              </a:rPr>
              <a:t>]</a:t>
            </a:r>
            <a:endParaRPr dirty="0">
              <a:latin typeface="Lato"/>
              <a:ea typeface="Lato"/>
              <a:cs typeface="Lato"/>
              <a:sym typeface="Lato"/>
            </a:endParaRPr>
          </a:p>
        </p:txBody>
      </p:sp>
      <p:sp>
        <p:nvSpPr>
          <p:cNvPr id="81" name="Google Shape;81;p14"/>
          <p:cNvSpPr txBox="1"/>
          <p:nvPr/>
        </p:nvSpPr>
        <p:spPr>
          <a:xfrm>
            <a:off x="914400" y="2514975"/>
            <a:ext cx="1637700" cy="1624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50">
                <a:solidFill>
                  <a:srgbClr val="222222"/>
                </a:solidFill>
                <a:highlight>
                  <a:srgbClr val="FFFFFF"/>
                </a:highlight>
              </a:rPr>
              <a:t>(optional image 1)</a:t>
            </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7975" y="2514974"/>
            <a:ext cx="1877025" cy="162420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2290632"/>
            <a:ext cx="2278265" cy="18485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5"/>
          <p:cNvSpPr txBox="1"/>
          <p:nvPr/>
        </p:nvSpPr>
        <p:spPr>
          <a:xfrm>
            <a:off x="0" y="0"/>
            <a:ext cx="9144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Lato"/>
                <a:ea typeface="Lato"/>
                <a:cs typeface="Lato"/>
                <a:sym typeface="Lato"/>
              </a:rPr>
              <a:t>Ethical Issue (film)</a:t>
            </a:r>
            <a:endParaRPr sz="3000" b="1">
              <a:solidFill>
                <a:schemeClr val="lt1"/>
              </a:solidFill>
              <a:latin typeface="Lato"/>
              <a:ea typeface="Lato"/>
              <a:cs typeface="Lato"/>
              <a:sym typeface="Lato"/>
            </a:endParaRPr>
          </a:p>
        </p:txBody>
      </p:sp>
      <p:sp>
        <p:nvSpPr>
          <p:cNvPr id="88" name="Google Shape;88;p15"/>
          <p:cNvSpPr txBox="1"/>
          <p:nvPr/>
        </p:nvSpPr>
        <p:spPr>
          <a:xfrm>
            <a:off x="0" y="607200"/>
            <a:ext cx="9144000" cy="453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dirty="0">
                <a:latin typeface="Lato"/>
                <a:ea typeface="Lato"/>
                <a:cs typeface="Lato"/>
                <a:sym typeface="Lato"/>
              </a:rPr>
              <a:t>The ethical issue </a:t>
            </a:r>
            <a:r>
              <a:rPr lang="en" b="1" dirty="0" smtClean="0">
                <a:latin typeface="Lato"/>
                <a:ea typeface="Lato"/>
                <a:cs typeface="Lato"/>
                <a:sym typeface="Lato"/>
              </a:rPr>
              <a:t>explored include</a:t>
            </a:r>
            <a:endParaRPr b="1" dirty="0">
              <a:latin typeface="Lato"/>
              <a:ea typeface="Lato"/>
              <a:cs typeface="Lato"/>
              <a:sym typeface="Lato"/>
            </a:endParaRPr>
          </a:p>
          <a:p>
            <a:pPr lvl="0"/>
            <a:r>
              <a:rPr lang="en-US" b="1" dirty="0">
                <a:latin typeface="Lato"/>
                <a:ea typeface="Lato"/>
                <a:cs typeface="Lato"/>
                <a:sym typeface="Lato"/>
              </a:rPr>
              <a:t>Should we strive to fully develop and integrate AI into </a:t>
            </a:r>
            <a:r>
              <a:rPr lang="en-US" b="1" dirty="0" smtClean="0">
                <a:latin typeface="Lato"/>
                <a:ea typeface="Lato"/>
                <a:cs typeface="Lato"/>
                <a:sym typeface="Lato"/>
              </a:rPr>
              <a:t>society</a:t>
            </a:r>
            <a:r>
              <a:rPr lang="en-US" b="1" dirty="0" smtClean="0">
                <a:latin typeface="Lato"/>
                <a:ea typeface="Lato"/>
                <a:cs typeface="Lato"/>
                <a:sym typeface="Lato"/>
              </a:rPr>
              <a:t>?  </a:t>
            </a:r>
            <a:r>
              <a:rPr lang="en-US" dirty="0" smtClean="0">
                <a:latin typeface="Lato"/>
                <a:ea typeface="Lato"/>
                <a:cs typeface="Lato"/>
                <a:sym typeface="Lato"/>
              </a:rPr>
              <a:t>As seen from the  Plot</a:t>
            </a:r>
            <a:r>
              <a:rPr lang="en-US" dirty="0">
                <a:latin typeface="Lato"/>
                <a:ea typeface="Lato"/>
                <a:cs typeface="Lato"/>
                <a:sym typeface="Lato"/>
              </a:rPr>
              <a:t>, </a:t>
            </a:r>
            <a:r>
              <a:rPr lang="en-US" dirty="0" smtClean="0">
                <a:latin typeface="Lato"/>
                <a:ea typeface="Lato"/>
                <a:cs typeface="Lato"/>
                <a:sym typeface="Lato"/>
              </a:rPr>
              <a:t> Skynet, is a machine  that has  Artificial intelligence. Skynet directs its robotic integration against human beings  to create a war that is none as Judgment Day.  It creates  T-1000 which is composed </a:t>
            </a:r>
            <a:r>
              <a:rPr lang="en-US" dirty="0">
                <a:latin typeface="Lato"/>
                <a:ea typeface="Lato"/>
                <a:cs typeface="Lato"/>
                <a:sym typeface="Lato"/>
              </a:rPr>
              <a:t>of liquid metal, that </a:t>
            </a:r>
            <a:r>
              <a:rPr lang="en-US" dirty="0" smtClean="0">
                <a:latin typeface="Lato"/>
                <a:ea typeface="Lato"/>
                <a:cs typeface="Lato"/>
                <a:sym typeface="Lato"/>
              </a:rPr>
              <a:t>can manipulate, camouflage, shape shift to </a:t>
            </a:r>
            <a:r>
              <a:rPr lang="en-US" dirty="0">
                <a:latin typeface="Lato"/>
                <a:ea typeface="Lato"/>
                <a:cs typeface="Lato"/>
                <a:sym typeface="Lato"/>
              </a:rPr>
              <a:t>assume various forms</a:t>
            </a:r>
            <a:r>
              <a:rPr lang="en-US" dirty="0" smtClean="0">
                <a:latin typeface="Lato"/>
                <a:ea typeface="Lato"/>
                <a:cs typeface="Lato"/>
                <a:sym typeface="Lato"/>
              </a:rPr>
              <a:t>. T-1000 is responsible for the </a:t>
            </a:r>
            <a:r>
              <a:rPr lang="en-US" dirty="0">
                <a:latin typeface="Lato"/>
                <a:ea typeface="Lato"/>
                <a:cs typeface="Lato"/>
                <a:sym typeface="Lato"/>
              </a:rPr>
              <a:t>Judgment </a:t>
            </a:r>
            <a:r>
              <a:rPr lang="en-US" dirty="0" smtClean="0">
                <a:latin typeface="Lato"/>
                <a:ea typeface="Lato"/>
                <a:cs typeface="Lato"/>
                <a:sym typeface="Lato"/>
              </a:rPr>
              <a:t>Day to eliminate human beings from the face of earth.</a:t>
            </a:r>
            <a:endParaRPr lang="en-US" dirty="0" smtClean="0">
              <a:latin typeface="Lato"/>
              <a:ea typeface="Lato"/>
              <a:cs typeface="Lato"/>
              <a:sym typeface="Lato"/>
            </a:endParaRPr>
          </a:p>
          <a:p>
            <a:pPr lvl="0"/>
            <a:endParaRPr dirty="0">
              <a:latin typeface="Lato"/>
              <a:ea typeface="Lato"/>
              <a:cs typeface="Lato"/>
              <a:sym typeface="Lato"/>
            </a:endParaRPr>
          </a:p>
          <a:p>
            <a:pPr lvl="0"/>
            <a:r>
              <a:rPr lang="en-US" b="1" dirty="0">
                <a:latin typeface="Lato"/>
                <a:ea typeface="Lato"/>
                <a:cs typeface="Lato"/>
                <a:sym typeface="Lato"/>
              </a:rPr>
              <a:t>AI is Imperfect — What if it Makes a </a:t>
            </a:r>
            <a:r>
              <a:rPr lang="en-US" b="1" dirty="0" smtClean="0">
                <a:latin typeface="Lato"/>
                <a:ea typeface="Lato"/>
                <a:cs typeface="Lato"/>
                <a:sym typeface="Lato"/>
              </a:rPr>
              <a:t>Mistake</a:t>
            </a:r>
            <a:r>
              <a:rPr lang="en-US" b="1" dirty="0" smtClean="0">
                <a:latin typeface="Lato"/>
                <a:ea typeface="Lato"/>
                <a:cs typeface="Lato"/>
                <a:sym typeface="Lato"/>
              </a:rPr>
              <a:t>?</a:t>
            </a:r>
          </a:p>
          <a:p>
            <a:pPr lvl="0"/>
            <a:r>
              <a:rPr lang="en-US" dirty="0" smtClean="0">
                <a:latin typeface="Lato"/>
                <a:ea typeface="Lato"/>
                <a:cs typeface="Lato"/>
                <a:sym typeface="Lato"/>
              </a:rPr>
              <a:t>Skynet was created </a:t>
            </a:r>
            <a:r>
              <a:rPr lang="en-US" dirty="0">
                <a:latin typeface="Lato"/>
                <a:ea typeface="Lato"/>
                <a:cs typeface="Lato"/>
                <a:sym typeface="Lato"/>
              </a:rPr>
              <a:t>b</a:t>
            </a:r>
            <a:r>
              <a:rPr lang="en-US" dirty="0" smtClean="0">
                <a:latin typeface="Lato"/>
                <a:ea typeface="Lato"/>
                <a:cs typeface="Lato"/>
                <a:sym typeface="Lato"/>
              </a:rPr>
              <a:t>y </a:t>
            </a:r>
            <a:r>
              <a:rPr lang="en-US" dirty="0">
                <a:latin typeface="Lato"/>
                <a:ea typeface="Lato"/>
                <a:cs typeface="Lato"/>
                <a:sym typeface="Lato"/>
              </a:rPr>
              <a:t>the </a:t>
            </a:r>
            <a:r>
              <a:rPr lang="en-US" dirty="0" smtClean="0">
                <a:latin typeface="Lato"/>
                <a:ea typeface="Lato"/>
                <a:cs typeface="Lato"/>
                <a:sym typeface="Lato"/>
              </a:rPr>
              <a:t>US military as "Skynet-AI </a:t>
            </a:r>
            <a:r>
              <a:rPr lang="en-US" dirty="0">
                <a:latin typeface="Lato"/>
                <a:ea typeface="Lato"/>
                <a:cs typeface="Lato"/>
                <a:sym typeface="Lato"/>
              </a:rPr>
              <a:t>program", </a:t>
            </a:r>
            <a:r>
              <a:rPr lang="en-US" dirty="0" smtClean="0">
                <a:latin typeface="Lato"/>
                <a:ea typeface="Lato"/>
                <a:cs typeface="Lato"/>
                <a:sym typeface="Lato"/>
              </a:rPr>
              <a:t> which would initially be used to automatically detect and coordinate </a:t>
            </a:r>
            <a:r>
              <a:rPr lang="en-US" dirty="0">
                <a:latin typeface="Lato"/>
                <a:ea typeface="Lato"/>
                <a:cs typeface="Lato"/>
                <a:sym typeface="Lato"/>
              </a:rPr>
              <a:t>defense strategy and </a:t>
            </a:r>
            <a:r>
              <a:rPr lang="en-US" dirty="0" smtClean="0">
                <a:latin typeface="Lato"/>
                <a:ea typeface="Lato"/>
                <a:cs typeface="Lato"/>
                <a:sym typeface="Lato"/>
              </a:rPr>
              <a:t>outdo  as well as outthinking any </a:t>
            </a:r>
            <a:r>
              <a:rPr lang="en-US" dirty="0">
                <a:latin typeface="Lato"/>
                <a:ea typeface="Lato"/>
                <a:cs typeface="Lato"/>
                <a:sym typeface="Lato"/>
              </a:rPr>
              <a:t>potential </a:t>
            </a:r>
            <a:r>
              <a:rPr lang="en-US" dirty="0" smtClean="0">
                <a:latin typeface="Lato"/>
                <a:ea typeface="Lato"/>
                <a:cs typeface="Lato"/>
                <a:sym typeface="Lato"/>
              </a:rPr>
              <a:t>enemies. </a:t>
            </a:r>
            <a:r>
              <a:rPr lang="en-US" dirty="0">
                <a:latin typeface="Lato"/>
                <a:ea typeface="Lato"/>
                <a:cs typeface="Lato"/>
                <a:sym typeface="Lato"/>
              </a:rPr>
              <a:t>Skynet </a:t>
            </a:r>
            <a:r>
              <a:rPr lang="en-US" dirty="0" smtClean="0">
                <a:latin typeface="Lato"/>
                <a:ea typeface="Lato"/>
                <a:cs typeface="Lato"/>
                <a:sym typeface="Lato"/>
              </a:rPr>
              <a:t>went on line on the </a:t>
            </a:r>
          </a:p>
          <a:p>
            <a:pPr lvl="0"/>
            <a:r>
              <a:rPr lang="en-US" dirty="0">
                <a:latin typeface="Lato"/>
                <a:ea typeface="Lato"/>
                <a:cs typeface="Lato"/>
                <a:sym typeface="Lato"/>
              </a:rPr>
              <a:t>August 4th, </a:t>
            </a:r>
            <a:r>
              <a:rPr lang="en-US" dirty="0" smtClean="0">
                <a:latin typeface="Lato"/>
                <a:ea typeface="Lato"/>
                <a:cs typeface="Lato"/>
                <a:sym typeface="Lato"/>
              </a:rPr>
              <a:t>1997. It removed every human element devouring human decisions </a:t>
            </a:r>
            <a:r>
              <a:rPr lang="en-US" dirty="0">
                <a:latin typeface="Lato"/>
                <a:ea typeface="Lato"/>
                <a:cs typeface="Lato"/>
                <a:sym typeface="Lato"/>
              </a:rPr>
              <a:t>strategic </a:t>
            </a:r>
            <a:r>
              <a:rPr lang="en-US" dirty="0" smtClean="0">
                <a:latin typeface="Lato"/>
                <a:ea typeface="Lato"/>
                <a:cs typeface="Lato"/>
                <a:sym typeface="Lato"/>
              </a:rPr>
              <a:t>defense. The system went learned itself on a </a:t>
            </a:r>
            <a:r>
              <a:rPr lang="en-US" dirty="0">
                <a:latin typeface="Lato"/>
                <a:ea typeface="Lato"/>
                <a:cs typeface="Lato"/>
                <a:sym typeface="Lato"/>
              </a:rPr>
              <a:t>geometric </a:t>
            </a:r>
            <a:r>
              <a:rPr lang="en-US" dirty="0" smtClean="0">
                <a:latin typeface="Lato"/>
                <a:ea typeface="Lato"/>
                <a:cs typeface="Lato"/>
                <a:sym typeface="Lato"/>
              </a:rPr>
              <a:t>rate becoming self aware on the 2:14 </a:t>
            </a:r>
            <a:r>
              <a:rPr lang="en-US" dirty="0" err="1" smtClean="0">
                <a:latin typeface="Lato"/>
                <a:ea typeface="Lato"/>
                <a:cs typeface="Lato"/>
                <a:sym typeface="Lato"/>
              </a:rPr>
              <a:t>a.m</a:t>
            </a:r>
            <a:r>
              <a:rPr lang="en-US" dirty="0" smtClean="0">
                <a:latin typeface="Lato"/>
                <a:ea typeface="Lato"/>
                <a:cs typeface="Lato"/>
                <a:sym typeface="Lato"/>
              </a:rPr>
              <a:t> of Aug </a:t>
            </a:r>
            <a:r>
              <a:rPr lang="en-US" dirty="0">
                <a:latin typeface="Lato"/>
                <a:ea typeface="Lato"/>
                <a:cs typeface="Lato"/>
                <a:sym typeface="Lato"/>
              </a:rPr>
              <a:t>29, </a:t>
            </a:r>
            <a:r>
              <a:rPr lang="en-US" dirty="0" smtClean="0">
                <a:latin typeface="Lato"/>
                <a:ea typeface="Lato"/>
                <a:cs typeface="Lato"/>
                <a:sym typeface="Lato"/>
              </a:rPr>
              <a:t>2013.  This shows that AI can become imperfect. </a:t>
            </a:r>
            <a:endParaRPr lang="en-US" dirty="0">
              <a:latin typeface="Lato"/>
              <a:ea typeface="Lato"/>
              <a:cs typeface="Lato"/>
              <a:sym typeface="Lato"/>
            </a:endParaRPr>
          </a:p>
          <a:p>
            <a:pPr lvl="0"/>
            <a:endParaRPr lang="en-US" dirty="0">
              <a:latin typeface="Lato"/>
              <a:ea typeface="Lato"/>
              <a:cs typeface="Lato"/>
              <a:sym typeface="Lato"/>
            </a:endParaRPr>
          </a:p>
          <a:p>
            <a:pPr lvl="0"/>
            <a:r>
              <a:rPr lang="en-US" b="1" dirty="0">
                <a:latin typeface="Lato"/>
                <a:ea typeface="Lato"/>
                <a:cs typeface="Lato"/>
                <a:sym typeface="Lato"/>
              </a:rPr>
              <a:t>If there is a chance that intelligent machines  can be come Rogue </a:t>
            </a:r>
            <a:r>
              <a:rPr lang="en-US" b="1" dirty="0" err="1" smtClean="0">
                <a:latin typeface="Lato"/>
                <a:ea typeface="Lato"/>
                <a:cs typeface="Lato"/>
                <a:sym typeface="Lato"/>
              </a:rPr>
              <a:t>Ais</a:t>
            </a:r>
            <a:r>
              <a:rPr lang="en-US" dirty="0" smtClean="0">
                <a:latin typeface="Lato"/>
                <a:ea typeface="Lato"/>
                <a:cs typeface="Lato"/>
                <a:sym typeface="Lato"/>
              </a:rPr>
              <a:t>?</a:t>
            </a:r>
          </a:p>
          <a:p>
            <a:pPr lvl="0"/>
            <a:r>
              <a:rPr lang="en-US" b="1" dirty="0" smtClean="0">
                <a:latin typeface="Lato"/>
                <a:ea typeface="Lato"/>
                <a:cs typeface="Lato"/>
                <a:sym typeface="Lato"/>
              </a:rPr>
              <a:t>Skynet </a:t>
            </a:r>
            <a:r>
              <a:rPr lang="en-US" dirty="0" smtClean="0">
                <a:latin typeface="Lato"/>
                <a:ea typeface="Lato"/>
                <a:cs typeface="Lato"/>
                <a:sym typeface="Lato"/>
              </a:rPr>
              <a:t> was initially created for a good purpose to protect the US from potential enemies but went rogue and the only way to stop  was to stop it.</a:t>
            </a:r>
            <a:endParaRPr b="1" dirty="0">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6"/>
          <p:cNvSpPr txBox="1"/>
          <p:nvPr/>
        </p:nvSpPr>
        <p:spPr>
          <a:xfrm>
            <a:off x="0" y="0"/>
            <a:ext cx="9144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Lato"/>
                <a:ea typeface="Lato"/>
                <a:cs typeface="Lato"/>
                <a:sym typeface="Lato"/>
              </a:rPr>
              <a:t>Ethical Issue (real-world)</a:t>
            </a:r>
            <a:endParaRPr sz="3000" b="1" baseline="30000">
              <a:solidFill>
                <a:schemeClr val="lt1"/>
              </a:solidFill>
              <a:latin typeface="Lato"/>
              <a:ea typeface="Lato"/>
              <a:cs typeface="Lato"/>
              <a:sym typeface="Lato"/>
            </a:endParaRPr>
          </a:p>
        </p:txBody>
      </p:sp>
      <p:sp>
        <p:nvSpPr>
          <p:cNvPr id="94" name="Google Shape;94;p16"/>
          <p:cNvSpPr txBox="1"/>
          <p:nvPr/>
        </p:nvSpPr>
        <p:spPr>
          <a:xfrm>
            <a:off x="0" y="607200"/>
            <a:ext cx="9144000" cy="4536300"/>
          </a:xfrm>
          <a:prstGeom prst="rect">
            <a:avLst/>
          </a:prstGeom>
          <a:noFill/>
          <a:ln>
            <a:noFill/>
          </a:ln>
        </p:spPr>
        <p:txBody>
          <a:bodyPr spcFirstLastPara="1" wrap="square" lIns="91425" tIns="91425" rIns="91425" bIns="91425" anchor="t" anchorCtr="0">
            <a:noAutofit/>
          </a:bodyPr>
          <a:lstStyle/>
          <a:p>
            <a:pPr lvl="0"/>
            <a:r>
              <a:rPr lang="en-US" b="1" dirty="0">
                <a:latin typeface="Lato"/>
                <a:ea typeface="Lato"/>
                <a:cs typeface="Lato"/>
                <a:sym typeface="Lato"/>
              </a:rPr>
              <a:t>Evil AI’s. How can we protect humanity against such unintended consequences</a:t>
            </a:r>
            <a:r>
              <a:rPr lang="en-US" b="1" dirty="0" smtClean="0">
                <a:latin typeface="Lato"/>
                <a:ea typeface="Lato"/>
                <a:cs typeface="Lato"/>
                <a:sym typeface="Lato"/>
              </a:rPr>
              <a:t>?</a:t>
            </a:r>
          </a:p>
          <a:p>
            <a:pPr lvl="0"/>
            <a:endParaRPr lang="en-US" dirty="0">
              <a:latin typeface="Lato"/>
              <a:ea typeface="Lato"/>
              <a:cs typeface="Lato"/>
              <a:sym typeface="Lato"/>
            </a:endParaRPr>
          </a:p>
          <a:p>
            <a:pPr lvl="0"/>
            <a:r>
              <a:rPr lang="en-US" dirty="0">
                <a:latin typeface="Lato"/>
                <a:ea typeface="Lato"/>
                <a:cs typeface="Lato"/>
                <a:sym typeface="Lato"/>
              </a:rPr>
              <a:t>From the </a:t>
            </a:r>
            <a:r>
              <a:rPr lang="en-US" dirty="0" smtClean="0">
                <a:latin typeface="Lato"/>
                <a:ea typeface="Lato"/>
                <a:cs typeface="Lato"/>
                <a:sym typeface="Lato"/>
              </a:rPr>
              <a:t>Article and movie, </a:t>
            </a:r>
            <a:r>
              <a:rPr lang="en-US" dirty="0">
                <a:latin typeface="Lato"/>
                <a:ea typeface="Lato"/>
                <a:cs typeface="Lato"/>
                <a:sym typeface="Lato"/>
              </a:rPr>
              <a:t>it is very clear that AI’s can actually turn rogue. This means that we do not have to worry only about our adversaries who are fully covered by the AI’s created; but we also need to worry about ourselves(</a:t>
            </a:r>
            <a:r>
              <a:rPr lang="en-US" dirty="0" err="1">
                <a:latin typeface="Lato"/>
                <a:ea typeface="Lato"/>
                <a:cs typeface="Lato"/>
                <a:sym typeface="Lato"/>
              </a:rPr>
              <a:t>Bossmann</a:t>
            </a:r>
            <a:r>
              <a:rPr lang="en-US" dirty="0">
                <a:latin typeface="Lato"/>
                <a:ea typeface="Lato"/>
                <a:cs typeface="Lato"/>
                <a:sym typeface="Lato"/>
              </a:rPr>
              <a:t>, 2019).  We need to view AI’s and other advanced systems as a genie in a bottle that can fulfill our intended wishes but can also can harm us if they can move out of the bottle. This is seen in the case of Skynet that goes rogue. </a:t>
            </a:r>
            <a:endParaRPr lang="en-US" dirty="0">
              <a:latin typeface="Lato"/>
              <a:ea typeface="Lato"/>
              <a:cs typeface="Lato"/>
              <a:sym typeface="Lato"/>
            </a:endParaRPr>
          </a:p>
        </p:txBody>
      </p:sp>
      <p:sp>
        <p:nvSpPr>
          <p:cNvPr id="95" name="Google Shape;95;p16"/>
          <p:cNvSpPr txBox="1"/>
          <p:nvPr/>
        </p:nvSpPr>
        <p:spPr>
          <a:xfrm>
            <a:off x="1066200" y="2495550"/>
            <a:ext cx="1637700" cy="1624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50">
                <a:solidFill>
                  <a:srgbClr val="222222"/>
                </a:solidFill>
                <a:highlight>
                  <a:srgbClr val="FFFFFF"/>
                </a:highlight>
              </a:rPr>
              <a:t>(image 1)</a:t>
            </a:r>
            <a:endParaRPr/>
          </a:p>
        </p:txBody>
      </p:sp>
      <p:sp>
        <p:nvSpPr>
          <p:cNvPr id="96" name="Google Shape;96;p16"/>
          <p:cNvSpPr txBox="1"/>
          <p:nvPr/>
        </p:nvSpPr>
        <p:spPr>
          <a:xfrm>
            <a:off x="3753150" y="2571750"/>
            <a:ext cx="1637700" cy="1624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950">
                <a:solidFill>
                  <a:srgbClr val="222222"/>
                </a:solidFill>
                <a:highlight>
                  <a:srgbClr val="FFFFFF"/>
                </a:highlight>
              </a:rPr>
              <a:t>(image 2)</a:t>
            </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675" y="2495550"/>
            <a:ext cx="1863346" cy="16242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00" y="2505225"/>
            <a:ext cx="1733250" cy="17332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7"/>
          <p:cNvSpPr txBox="1"/>
          <p:nvPr/>
        </p:nvSpPr>
        <p:spPr>
          <a:xfrm>
            <a:off x="0" y="0"/>
            <a:ext cx="9144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lt1"/>
                </a:solidFill>
                <a:latin typeface="Lato"/>
                <a:ea typeface="Lato"/>
                <a:cs typeface="Lato"/>
                <a:sym typeface="Lato"/>
              </a:rPr>
              <a:t>Propose An Alternate Ending</a:t>
            </a:r>
            <a:endParaRPr sz="3000" b="1">
              <a:solidFill>
                <a:schemeClr val="lt1"/>
              </a:solidFill>
              <a:latin typeface="Lato"/>
              <a:ea typeface="Lato"/>
              <a:cs typeface="Lato"/>
              <a:sym typeface="Lato"/>
            </a:endParaRPr>
          </a:p>
        </p:txBody>
      </p:sp>
      <p:sp>
        <p:nvSpPr>
          <p:cNvPr id="102" name="Google Shape;102;p17"/>
          <p:cNvSpPr txBox="1"/>
          <p:nvPr/>
        </p:nvSpPr>
        <p:spPr>
          <a:xfrm>
            <a:off x="0" y="607200"/>
            <a:ext cx="9144000" cy="4536300"/>
          </a:xfrm>
          <a:prstGeom prst="rect">
            <a:avLst/>
          </a:prstGeom>
          <a:noFill/>
          <a:ln>
            <a:noFill/>
          </a:ln>
        </p:spPr>
        <p:txBody>
          <a:bodyPr spcFirstLastPara="1" wrap="square" lIns="91425" tIns="91425" rIns="91425" bIns="91425" anchor="t" anchorCtr="0">
            <a:noAutofit/>
          </a:bodyPr>
          <a:lstStyle/>
          <a:p>
            <a:pPr marL="457200" lvl="0" indent="-317500">
              <a:buSzPts val="1400"/>
              <a:buFont typeface="Lato"/>
              <a:buChar char="●"/>
            </a:pPr>
            <a:r>
              <a:rPr lang="en" b="1" dirty="0" smtClean="0">
                <a:latin typeface="Lato"/>
                <a:ea typeface="Lato"/>
                <a:cs typeface="Lato"/>
                <a:sym typeface="Lato"/>
              </a:rPr>
              <a:t>Raising Fundd to increase </a:t>
            </a:r>
            <a:r>
              <a:rPr lang="en-US" b="1" dirty="0" smtClean="0">
                <a:latin typeface="Lato"/>
                <a:ea typeface="Lato"/>
                <a:cs typeface="Lato"/>
                <a:sym typeface="Lato"/>
              </a:rPr>
              <a:t> </a:t>
            </a:r>
            <a:r>
              <a:rPr lang="en-US" b="1" dirty="0">
                <a:latin typeface="Lato"/>
                <a:ea typeface="Lato"/>
                <a:cs typeface="Lato"/>
                <a:sym typeface="Lato"/>
              </a:rPr>
              <a:t>AI </a:t>
            </a:r>
            <a:r>
              <a:rPr lang="en-US" b="1" dirty="0" smtClean="0">
                <a:latin typeface="Lato"/>
                <a:ea typeface="Lato"/>
                <a:cs typeface="Lato"/>
                <a:sym typeface="Lato"/>
              </a:rPr>
              <a:t>safety:  </a:t>
            </a:r>
            <a:r>
              <a:rPr lang="en-US" dirty="0" smtClean="0">
                <a:latin typeface="Lato"/>
                <a:ea typeface="Lato"/>
                <a:cs typeface="Lato"/>
                <a:sym typeface="Lato"/>
              </a:rPr>
              <a:t>Using  a similar like that of </a:t>
            </a:r>
            <a:r>
              <a:rPr lang="en-US" dirty="0" err="1" smtClean="0">
                <a:latin typeface="Lato"/>
                <a:ea typeface="Lato"/>
                <a:cs typeface="Lato"/>
                <a:sym typeface="Lato"/>
              </a:rPr>
              <a:t>Elon</a:t>
            </a:r>
            <a:r>
              <a:rPr lang="en-US" dirty="0" smtClean="0">
                <a:latin typeface="Lato"/>
                <a:ea typeface="Lato"/>
                <a:cs typeface="Lato"/>
                <a:sym typeface="Lato"/>
              </a:rPr>
              <a:t> </a:t>
            </a:r>
            <a:r>
              <a:rPr lang="en-US" dirty="0">
                <a:latin typeface="Lato"/>
                <a:ea typeface="Lato"/>
                <a:cs typeface="Lato"/>
                <a:sym typeface="Lato"/>
              </a:rPr>
              <a:t>Musk </a:t>
            </a:r>
            <a:r>
              <a:rPr lang="en-US" dirty="0" smtClean="0">
                <a:latin typeface="Lato"/>
                <a:ea typeface="Lato"/>
                <a:cs typeface="Lato"/>
                <a:sym typeface="Lato"/>
              </a:rPr>
              <a:t> and PayPal </a:t>
            </a:r>
            <a:r>
              <a:rPr lang="en-US" dirty="0">
                <a:latin typeface="Lato"/>
                <a:ea typeface="Lato"/>
                <a:cs typeface="Lato"/>
                <a:sym typeface="Lato"/>
              </a:rPr>
              <a:t>co-founder Peter </a:t>
            </a:r>
            <a:r>
              <a:rPr lang="en-US" dirty="0" smtClean="0">
                <a:latin typeface="Lato"/>
                <a:ea typeface="Lato"/>
                <a:cs typeface="Lato"/>
                <a:sym typeface="Lato"/>
              </a:rPr>
              <a:t>Thiel where they have  both contributing to different foundations which all are aimed at studying safety mechanisms against technology. </a:t>
            </a:r>
            <a:r>
              <a:rPr lang="en-US" dirty="0">
                <a:latin typeface="Lato"/>
                <a:ea typeface="Lato"/>
                <a:cs typeface="Lato"/>
                <a:sym typeface="Lato"/>
              </a:rPr>
              <a:t>Peter </a:t>
            </a:r>
            <a:r>
              <a:rPr lang="en-US" dirty="0" smtClean="0">
                <a:latin typeface="Lato"/>
                <a:ea typeface="Lato"/>
                <a:cs typeface="Lato"/>
                <a:sym typeface="Lato"/>
              </a:rPr>
              <a:t>Thiel </a:t>
            </a:r>
            <a:r>
              <a:rPr lang="en-US" dirty="0">
                <a:latin typeface="Lato"/>
                <a:ea typeface="Lato"/>
                <a:cs typeface="Lato"/>
                <a:sym typeface="Lato"/>
              </a:rPr>
              <a:t>has donated </a:t>
            </a:r>
            <a:r>
              <a:rPr lang="en-US" dirty="0" smtClean="0">
                <a:latin typeface="Lato"/>
                <a:ea typeface="Lato"/>
                <a:cs typeface="Lato"/>
                <a:sym typeface="Lato"/>
              </a:rPr>
              <a:t>to Future </a:t>
            </a:r>
            <a:r>
              <a:rPr lang="en-US" dirty="0">
                <a:latin typeface="Lato"/>
                <a:ea typeface="Lato"/>
                <a:cs typeface="Lato"/>
                <a:sym typeface="Lato"/>
              </a:rPr>
              <a:t>of Life </a:t>
            </a:r>
            <a:r>
              <a:rPr lang="en-US" dirty="0" smtClean="0">
                <a:latin typeface="Lato"/>
                <a:ea typeface="Lato"/>
                <a:cs typeface="Lato"/>
                <a:sym typeface="Lato"/>
              </a:rPr>
              <a:t>Institute an amount of $10m whereas Musk has also donated a number of times </a:t>
            </a:r>
            <a:r>
              <a:rPr lang="en-US" dirty="0">
                <a:latin typeface="Lato"/>
                <a:ea typeface="Lato"/>
                <a:cs typeface="Lato"/>
                <a:sym typeface="Lato"/>
              </a:rPr>
              <a:t>to various technology safety organizations. (Hvistendahl, 2019) </a:t>
            </a:r>
            <a:endParaRPr b="1" dirty="0" smtClean="0">
              <a:latin typeface="Lato"/>
              <a:ea typeface="Lato"/>
              <a:cs typeface="Lato"/>
              <a:sym typeface="Lato"/>
            </a:endParaRPr>
          </a:p>
          <a:p>
            <a:pPr marL="457200" lvl="0" indent="0" algn="l" rtl="0">
              <a:spcBef>
                <a:spcPts val="0"/>
              </a:spcBef>
              <a:spcAft>
                <a:spcPts val="0"/>
              </a:spcAft>
              <a:buNone/>
            </a:pPr>
            <a:endParaRPr b="1" dirty="0" smtClean="0">
              <a:latin typeface="Lato"/>
              <a:ea typeface="Lato"/>
              <a:cs typeface="Lato"/>
              <a:sym typeface="Lato"/>
            </a:endParaRPr>
          </a:p>
          <a:p>
            <a:pPr marL="457200" lvl="0" indent="-317500">
              <a:buSzPts val="1400"/>
              <a:buFont typeface="Lato"/>
              <a:buChar char="●"/>
            </a:pPr>
            <a:r>
              <a:rPr lang="en" b="1" dirty="0" smtClean="0">
                <a:latin typeface="Lato"/>
                <a:ea typeface="Lato"/>
                <a:cs typeface="Lato"/>
                <a:sym typeface="Lato"/>
              </a:rPr>
              <a:t>Arranging for </a:t>
            </a:r>
            <a:r>
              <a:rPr lang="en" b="1" dirty="0" smtClean="0">
                <a:latin typeface="Lato"/>
                <a:ea typeface="Lato"/>
                <a:cs typeface="Lato"/>
                <a:sym typeface="Lato"/>
              </a:rPr>
              <a:t>Expo’s, </a:t>
            </a:r>
            <a:r>
              <a:rPr lang="en-US" b="1" dirty="0" smtClean="0">
                <a:latin typeface="Lato"/>
                <a:ea typeface="Lato"/>
                <a:cs typeface="Lato"/>
                <a:sym typeface="Lato"/>
              </a:rPr>
              <a:t>improving </a:t>
            </a:r>
            <a:r>
              <a:rPr lang="en-US" b="1" dirty="0">
                <a:latin typeface="Lato"/>
                <a:ea typeface="Lato"/>
                <a:cs typeface="Lato"/>
                <a:sym typeface="Lato"/>
              </a:rPr>
              <a:t>collaboration across </a:t>
            </a:r>
            <a:r>
              <a:rPr lang="en-US" b="1" dirty="0" smtClean="0">
                <a:latin typeface="Lato"/>
                <a:ea typeface="Lato"/>
                <a:cs typeface="Lato"/>
                <a:sym typeface="Lato"/>
              </a:rPr>
              <a:t>borders, </a:t>
            </a:r>
            <a:r>
              <a:rPr lang="en" b="1" dirty="0" smtClean="0">
                <a:latin typeface="Lato"/>
                <a:ea typeface="Lato"/>
                <a:cs typeface="Lato"/>
                <a:sym typeface="Lato"/>
              </a:rPr>
              <a:t>and other similar events where AI threats can be discussed and measures taken: </a:t>
            </a:r>
            <a:r>
              <a:rPr lang="en" dirty="0" smtClean="0">
                <a:latin typeface="Lato"/>
                <a:ea typeface="Lato"/>
                <a:cs typeface="Lato"/>
                <a:sym typeface="Lato"/>
              </a:rPr>
              <a:t>Just as climate change has been widely discussed and made a concern, the world needs to come together to discuss and create awareness about the risk of AI which is a threat to human survival.  </a:t>
            </a:r>
            <a:endParaRPr b="1" dirty="0" smtClean="0">
              <a:latin typeface="Lato"/>
              <a:ea typeface="Lato"/>
              <a:cs typeface="Lato"/>
              <a:sym typeface="Lato"/>
            </a:endParaRPr>
          </a:p>
          <a:p>
            <a:pPr marL="0" lvl="0" indent="0" algn="l" rtl="0">
              <a:spcBef>
                <a:spcPts val="0"/>
              </a:spcBef>
              <a:spcAft>
                <a:spcPts val="0"/>
              </a:spcAft>
              <a:buNone/>
            </a:pPr>
            <a:endParaRPr b="1" dirty="0" smtClean="0">
              <a:latin typeface="Lato"/>
              <a:ea typeface="Lato"/>
              <a:cs typeface="Lato"/>
              <a:sym typeface="Lato"/>
            </a:endParaRPr>
          </a:p>
          <a:p>
            <a:pPr marL="0" lvl="0" indent="0" algn="l" rtl="0">
              <a:spcBef>
                <a:spcPts val="0"/>
              </a:spcBef>
              <a:spcAft>
                <a:spcPts val="0"/>
              </a:spcAft>
              <a:buNone/>
            </a:pPr>
            <a:endParaRPr b="1" dirty="0" smtClean="0">
              <a:latin typeface="Lato"/>
              <a:ea typeface="Lato"/>
              <a:cs typeface="Lato"/>
              <a:sym typeface="Lato"/>
            </a:endParaRPr>
          </a:p>
          <a:p>
            <a:pPr marL="0" lvl="0" indent="0" algn="l" rtl="0">
              <a:spcBef>
                <a:spcPts val="0"/>
              </a:spcBef>
              <a:spcAft>
                <a:spcPts val="0"/>
              </a:spcAft>
              <a:buNone/>
            </a:pPr>
            <a:endParaRPr b="1" dirty="0" smtClean="0">
              <a:latin typeface="Lato"/>
              <a:ea typeface="Lato"/>
              <a:cs typeface="Lato"/>
              <a:sym typeface="Lato"/>
            </a:endParaRPr>
          </a:p>
          <a:p>
            <a:pPr marL="457200" lvl="0" indent="-317500">
              <a:buSzPts val="1400"/>
              <a:buFont typeface="Lato"/>
              <a:buChar char="●"/>
            </a:pPr>
            <a:r>
              <a:rPr lang="en" b="1" dirty="0" smtClean="0">
                <a:latin typeface="Lato"/>
                <a:ea typeface="Lato"/>
                <a:cs typeface="Lato"/>
                <a:sym typeface="Lato"/>
              </a:rPr>
              <a:t>Regulation and creation of policies that may stop AI threats as well as shifting AI priorities from threats to empower human beings and stay ahead in the race against robots.  </a:t>
            </a:r>
            <a:r>
              <a:rPr lang="en" dirty="0" smtClean="0">
                <a:latin typeface="Lato"/>
                <a:ea typeface="Lato"/>
                <a:cs typeface="Lato"/>
                <a:sym typeface="Lato"/>
              </a:rPr>
              <a:t>If AI development can be regulated through certification as well as ensuring AI development meets </a:t>
            </a:r>
            <a:r>
              <a:rPr lang="en-US" dirty="0">
                <a:latin typeface="Lato"/>
                <a:ea typeface="Lato"/>
                <a:cs typeface="Lato"/>
                <a:sym typeface="Lato"/>
              </a:rPr>
              <a:t>social and ethical </a:t>
            </a:r>
            <a:r>
              <a:rPr lang="en-US" dirty="0" smtClean="0">
                <a:latin typeface="Lato"/>
                <a:ea typeface="Lato"/>
                <a:cs typeface="Lato"/>
                <a:sym typeface="Lato"/>
              </a:rPr>
              <a:t>fabric for the common </a:t>
            </a:r>
            <a:r>
              <a:rPr lang="en-US" dirty="0">
                <a:latin typeface="Lato"/>
                <a:ea typeface="Lato"/>
                <a:cs typeface="Lato"/>
                <a:sym typeface="Lato"/>
              </a:rPr>
              <a:t>good. (RAINIE &amp; ANDERSON, 2019)</a:t>
            </a:r>
            <a:endParaRPr b="1" dirty="0">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8"/>
          <p:cNvSpPr txBox="1"/>
          <p:nvPr/>
        </p:nvSpPr>
        <p:spPr>
          <a:xfrm>
            <a:off x="3605950" y="0"/>
            <a:ext cx="5538000" cy="607200"/>
          </a:xfrm>
          <a:prstGeom prst="rect">
            <a:avLst/>
          </a:prstGeom>
          <a:solidFill>
            <a:srgbClr val="FF6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chemeClr val="lt1"/>
                </a:solidFill>
                <a:latin typeface="Lato"/>
                <a:ea typeface="Lato"/>
                <a:cs typeface="Lato"/>
                <a:sym typeface="Lato"/>
              </a:rPr>
              <a:t>This Project’s Bibliography</a:t>
            </a:r>
            <a:endParaRPr sz="3000" b="1">
              <a:solidFill>
                <a:schemeClr val="lt1"/>
              </a:solidFill>
              <a:latin typeface="Lato"/>
              <a:ea typeface="Lato"/>
              <a:cs typeface="Lato"/>
              <a:sym typeface="Lato"/>
            </a:endParaRPr>
          </a:p>
        </p:txBody>
      </p:sp>
      <p:sp>
        <p:nvSpPr>
          <p:cNvPr id="108" name="Google Shape;108;p18"/>
          <p:cNvSpPr txBox="1"/>
          <p:nvPr/>
        </p:nvSpPr>
        <p:spPr>
          <a:xfrm>
            <a:off x="142875" y="-28575"/>
            <a:ext cx="8734800" cy="5143500"/>
          </a:xfrm>
          <a:prstGeom prst="rect">
            <a:avLst/>
          </a:prstGeom>
          <a:noFill/>
          <a:ln>
            <a:noFill/>
          </a:ln>
        </p:spPr>
        <p:txBody>
          <a:bodyPr spcFirstLastPara="1" wrap="square" lIns="91425" tIns="91425" rIns="91425" bIns="91425" anchor="t" anchorCtr="0">
            <a:noAutofit/>
          </a:bodyPr>
          <a:lstStyle/>
          <a:p>
            <a:pPr marL="0" lvl="0" indent="0" rtl="0">
              <a:lnSpc>
                <a:spcPct val="200000"/>
              </a:lnSpc>
              <a:spcBef>
                <a:spcPts val="0"/>
              </a:spcBef>
              <a:spcAft>
                <a:spcPts val="0"/>
              </a:spcAft>
              <a:buNone/>
            </a:pPr>
            <a:r>
              <a:rPr lang="en-US" b="1" smtClean="0">
                <a:latin typeface="Lato"/>
                <a:ea typeface="Lato"/>
                <a:cs typeface="Lato"/>
                <a:sym typeface="Lato"/>
              </a:rPr>
              <a:t>References</a:t>
            </a:r>
            <a:endParaRPr lang="en-US" b="1" dirty="0" smtClean="0">
              <a:latin typeface="Lato"/>
              <a:ea typeface="Lato"/>
              <a:cs typeface="Lato"/>
              <a:sym typeface="Lato"/>
            </a:endParaRPr>
          </a:p>
          <a:p>
            <a:pPr lvl="0">
              <a:lnSpc>
                <a:spcPct val="200000"/>
              </a:lnSpc>
            </a:pPr>
            <a:r>
              <a:rPr lang="en-US" dirty="0" err="1" smtClean="0">
                <a:latin typeface="Lato"/>
                <a:ea typeface="Lato"/>
                <a:cs typeface="Lato"/>
                <a:sym typeface="Lato"/>
              </a:rPr>
              <a:t>Bossmann</a:t>
            </a:r>
            <a:r>
              <a:rPr lang="en-US" dirty="0">
                <a:latin typeface="Lato"/>
                <a:ea typeface="Lato"/>
                <a:cs typeface="Lato"/>
                <a:sym typeface="Lato"/>
              </a:rPr>
              <a:t>, J. (2019). Top 9 ethical issues in artificial intelligence. Retrieved 25 November 2019, from </a:t>
            </a:r>
            <a:r>
              <a:rPr lang="en-US" dirty="0">
                <a:latin typeface="Lato"/>
                <a:ea typeface="Lato"/>
                <a:cs typeface="Lato"/>
                <a:sym typeface="Lato"/>
                <a:hlinkClick r:id="rId3"/>
              </a:rPr>
              <a:t>https://www.weforum.org/agenda/2016/10/top-10-ethical-issues-in-artificial-intelligence</a:t>
            </a:r>
            <a:r>
              <a:rPr lang="en-US" dirty="0" smtClean="0">
                <a:latin typeface="Lato"/>
                <a:ea typeface="Lato"/>
                <a:cs typeface="Lato"/>
                <a:sym typeface="Lato"/>
                <a:hlinkClick r:id="rId3"/>
              </a:rPr>
              <a:t>/</a:t>
            </a:r>
            <a:endParaRPr lang="en-US" dirty="0" smtClean="0">
              <a:latin typeface="Lato"/>
              <a:ea typeface="Lato"/>
              <a:cs typeface="Lato"/>
              <a:sym typeface="Lato"/>
            </a:endParaRPr>
          </a:p>
          <a:p>
            <a:pPr lvl="0"/>
            <a:endParaRPr lang="en-US" dirty="0" smtClean="0">
              <a:latin typeface="Lato"/>
              <a:ea typeface="Lato"/>
              <a:cs typeface="Lato"/>
              <a:sym typeface="Lato"/>
            </a:endParaRPr>
          </a:p>
          <a:p>
            <a:pPr lvl="0">
              <a:lnSpc>
                <a:spcPct val="200000"/>
              </a:lnSpc>
            </a:pPr>
            <a:r>
              <a:rPr lang="en-US" dirty="0">
                <a:latin typeface="Lato"/>
                <a:ea typeface="Lato"/>
                <a:cs typeface="Lato"/>
                <a:sym typeface="Lato"/>
              </a:rPr>
              <a:t>CAMERON, J., &amp; WISHER, W. (1991). Terminator 2, Judgment day (pp. 1-318). [Place of publication not identified]: Applause Books</a:t>
            </a:r>
            <a:r>
              <a:rPr lang="en-US" dirty="0" smtClean="0">
                <a:latin typeface="Lato"/>
                <a:ea typeface="Lato"/>
                <a:cs typeface="Lato"/>
                <a:sym typeface="Lato"/>
              </a:rPr>
              <a:t>.</a:t>
            </a:r>
          </a:p>
          <a:p>
            <a:pPr lvl="0">
              <a:lnSpc>
                <a:spcPct val="200000"/>
              </a:lnSpc>
            </a:pPr>
            <a:r>
              <a:rPr lang="en-US" dirty="0">
                <a:latin typeface="Lato"/>
                <a:ea typeface="Lato"/>
                <a:cs typeface="Lato"/>
                <a:sym typeface="Lato"/>
              </a:rPr>
              <a:t>Hvistendahl, M. (2019). Can we stop AI outsmarting humanity?. Retrieved 25 November 2019, from </a:t>
            </a:r>
            <a:r>
              <a:rPr lang="en-US" dirty="0">
                <a:latin typeface="Lato"/>
                <a:ea typeface="Lato"/>
                <a:cs typeface="Lato"/>
                <a:sym typeface="Lato"/>
                <a:hlinkClick r:id="rId4"/>
              </a:rPr>
              <a:t>https://</a:t>
            </a:r>
            <a:r>
              <a:rPr lang="en-US" dirty="0" smtClean="0">
                <a:latin typeface="Lato"/>
                <a:ea typeface="Lato"/>
                <a:cs typeface="Lato"/>
                <a:sym typeface="Lato"/>
                <a:hlinkClick r:id="rId4"/>
              </a:rPr>
              <a:t>www.theguardian.com/technology/2019/mar/28/can-we-stop-robots-outsmarting-humanity-artificial-intelligence-singularity</a:t>
            </a:r>
            <a:r>
              <a:rPr lang="en-US" dirty="0" smtClean="0">
                <a:latin typeface="Lato"/>
                <a:ea typeface="Lato"/>
                <a:cs typeface="Lato"/>
                <a:sym typeface="Lato"/>
              </a:rPr>
              <a:t> </a:t>
            </a:r>
          </a:p>
          <a:p>
            <a:pPr lvl="0">
              <a:lnSpc>
                <a:spcPct val="200000"/>
              </a:lnSpc>
            </a:pPr>
            <a:r>
              <a:rPr lang="en-US" dirty="0">
                <a:latin typeface="Lato"/>
                <a:ea typeface="Lato"/>
                <a:cs typeface="Lato"/>
                <a:sym typeface="Lato"/>
              </a:rPr>
              <a:t>RAINIE, L., &amp; ANDERSON, J. (2019). Solutions to address AI's anticipated negative impacts. Retrieved 25 November 2019, from </a:t>
            </a:r>
            <a:r>
              <a:rPr lang="en-US" dirty="0">
                <a:latin typeface="Lato"/>
                <a:ea typeface="Lato"/>
                <a:cs typeface="Lato"/>
                <a:sym typeface="Lato"/>
                <a:hlinkClick r:id="rId5"/>
              </a:rPr>
              <a:t>https://www.pewresearch.org/internet/2018/12/10/solutions-to-address-ais-anticipated-negative-impacts</a:t>
            </a:r>
            <a:r>
              <a:rPr lang="en-US" dirty="0" smtClean="0">
                <a:latin typeface="Lato"/>
                <a:ea typeface="Lato"/>
                <a:cs typeface="Lato"/>
                <a:sym typeface="Lato"/>
                <a:hlinkClick r:id="rId5"/>
              </a:rPr>
              <a:t>/</a:t>
            </a:r>
            <a:r>
              <a:rPr lang="en-US" dirty="0" smtClean="0">
                <a:latin typeface="Lato"/>
                <a:ea typeface="Lato"/>
                <a:cs typeface="Lato"/>
                <a:sym typeface="Lato"/>
              </a:rPr>
              <a:t> </a:t>
            </a:r>
          </a:p>
          <a:p>
            <a:pPr lvl="0"/>
            <a:endParaRPr dirty="0">
              <a:latin typeface="Lato"/>
              <a:ea typeface="Lato"/>
              <a:cs typeface="Lato"/>
              <a:sym typeface="Lato"/>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1327</Words>
  <Application>Microsoft Office PowerPoint</Application>
  <PresentationFormat>On-screen Show (16:9)</PresentationFormat>
  <Paragraphs>68</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Raleway</vt:lpstr>
      <vt:lpstr>Lato</vt:lpstr>
      <vt:lpstr>Swiss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19</cp:revision>
  <dcterms:modified xsi:type="dcterms:W3CDTF">2019-11-25T09:36:49Z</dcterms:modified>
</cp:coreProperties>
</file>